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1" r:id="rId2"/>
  </p:sldMasterIdLst>
  <p:notesMasterIdLst>
    <p:notesMasterId r:id="rId19"/>
  </p:notesMasterIdLst>
  <p:sldIdLst>
    <p:sldId id="307" r:id="rId3"/>
    <p:sldId id="311" r:id="rId4"/>
    <p:sldId id="308" r:id="rId5"/>
    <p:sldId id="299" r:id="rId6"/>
    <p:sldId id="319" r:id="rId7"/>
    <p:sldId id="320" r:id="rId8"/>
    <p:sldId id="321" r:id="rId9"/>
    <p:sldId id="322" r:id="rId10"/>
    <p:sldId id="323" r:id="rId11"/>
    <p:sldId id="324" r:id="rId12"/>
    <p:sldId id="318" r:id="rId13"/>
    <p:sldId id="262" r:id="rId14"/>
    <p:sldId id="314" r:id="rId15"/>
    <p:sldId id="315" r:id="rId16"/>
    <p:sldId id="317" r:id="rId17"/>
    <p:sldId id="309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3300"/>
    <a:srgbClr val="008000"/>
    <a:srgbClr val="0000FF"/>
    <a:srgbClr val="FF3399"/>
    <a:srgbClr val="FCD8FD"/>
    <a:srgbClr val="A598F4"/>
    <a:srgbClr val="FFFFFF"/>
    <a:srgbClr val="FF3300"/>
    <a:srgbClr val="D9E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ADBB7-B259-4993-A58B-01F56E1E87E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D1C2-DFB1-4AEA-BEF6-ED35F4B3F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2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D1C2-DFB1-4AEA-BEF6-ED35F4B3F7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27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D1C2-DFB1-4AEA-BEF6-ED35F4B3F7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1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BD357-DC1C-423C-B518-E5313603F9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6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C3FEE-A945-497E-8AB1-4DE3E8DB81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62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136A1-B346-445D-A455-068AB5903B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2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75568-AC53-4F95-9C83-EE758CFF6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51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E708-32E9-4636-878F-9CB04F74D1F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962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F0AA3-2029-4719-B4A9-2F62024921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406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DF98A-D454-4355-8D46-DB0F5B9AC3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75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926ED-E370-444C-853E-4C9EFBA58B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858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55205-4962-428C-B556-B85BA29D11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707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41F5F-7135-431C-A113-58A007612D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385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8D998-8BED-45B1-82E1-67733C1A15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60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5C496-CF55-41A3-87EE-1ADDD38B53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478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6BA1B-5D35-4DAB-99B3-F40C0690C6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614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78F1F-147E-4CAA-A34F-0B6D72A783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081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A815F-316B-40FF-BDFC-11640D1299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980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9DB91-049B-4376-82EA-85FF240D12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192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75568-AC53-4F95-9C83-EE758CFF6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118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F2EC-0D0E-46ED-AB7A-016B1CA30A1C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BAA1F5-170F-4FE5-A7B4-4F8B7F383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78301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A35D0-96AB-4498-9EB9-56AB6223993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17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869FB-05AA-4DD9-B456-A1A53D3472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39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B0B0C-CD82-4A38-B3D4-03F08655810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32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93C14-DF32-4A35-B99C-0386DDA66C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03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D74CF-A66D-44F5-8F0C-73F391CF3E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4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4C955-6317-4DC3-A742-FDD66374A4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74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E9494-637F-4E4E-B1EF-99B2ABCD16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19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B05250-173E-4E5C-9CE9-BBE9600DA5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51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B05250-173E-4E5C-9CE9-BBE9600DA5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56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gif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slide" Target="slide8.xml"/><Relationship Id="rId3" Type="http://schemas.openxmlformats.org/officeDocument/2006/relationships/slide" Target="slide6.xml"/><Relationship Id="rId7" Type="http://schemas.openxmlformats.org/officeDocument/2006/relationships/slide" Target="slide9.xml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6" Type="http://schemas.openxmlformats.org/officeDocument/2006/relationships/slide" Target="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emf"/><Relationship Id="rId11" Type="http://schemas.openxmlformats.org/officeDocument/2006/relationships/slide" Target="slide16.xml"/><Relationship Id="rId5" Type="http://schemas.openxmlformats.org/officeDocument/2006/relationships/slide" Target="slide7.xml"/><Relationship Id="rId15" Type="http://schemas.microsoft.com/office/2007/relationships/hdphoto" Target="../media/hdphoto1.wdp"/><Relationship Id="rId10" Type="http://schemas.openxmlformats.org/officeDocument/2006/relationships/image" Target="../media/image12.gif"/><Relationship Id="rId4" Type="http://schemas.openxmlformats.org/officeDocument/2006/relationships/image" Target="../media/image9.gif"/><Relationship Id="rId9" Type="http://schemas.openxmlformats.org/officeDocument/2006/relationships/slide" Target="slide10.xml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gif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emf"/><Relationship Id="rId5" Type="http://schemas.openxmlformats.org/officeDocument/2006/relationships/slide" Target="slide5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gif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5"/>
          <p:cNvSpPr>
            <a:spLocks noChangeArrowheads="1" noChangeShapeType="1" noTextEdit="1"/>
          </p:cNvSpPr>
          <p:nvPr/>
        </p:nvSpPr>
        <p:spPr bwMode="auto">
          <a:xfrm>
            <a:off x="1759226" y="1828799"/>
            <a:ext cx="8420735" cy="25908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lớn</a:t>
            </a:r>
          </a:p>
          <a:p>
            <a:pPr algn="ctr"/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gấp mấy lần số bé.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1" descr="Notes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75" y="99060"/>
            <a:ext cx="1025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FOURO0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9"/>
            <a:ext cx="1447800" cy="229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228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Ba ngày 7 tháng 12 năm 2021</a:t>
            </a:r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838200"/>
            <a:ext cx="1885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27400" y="32766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661399" y="33909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7801" y="6760633"/>
            <a:ext cx="11798297" cy="19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7801" y="-2"/>
            <a:ext cx="11785599" cy="19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a-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7" y="272623"/>
            <a:ext cx="1143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07" name="Group 27"/>
          <p:cNvGrpSpPr>
            <a:grpSpLocks/>
          </p:cNvGrpSpPr>
          <p:nvPr/>
        </p:nvGrpSpPr>
        <p:grpSpPr bwMode="auto">
          <a:xfrm>
            <a:off x="3657600" y="3145360"/>
            <a:ext cx="3581400" cy="1981200"/>
            <a:chOff x="1810" y="930"/>
            <a:chExt cx="2256" cy="1248"/>
          </a:xfrm>
        </p:grpSpPr>
        <p:sp>
          <p:nvSpPr>
            <p:cNvPr id="22540" name="AutoShape 28"/>
            <p:cNvSpPr>
              <a:spLocks noChangeArrowheads="1"/>
            </p:cNvSpPr>
            <p:nvPr/>
          </p:nvSpPr>
          <p:spPr bwMode="auto">
            <a:xfrm>
              <a:off x="1810" y="930"/>
              <a:ext cx="2256" cy="1248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41" name="Text Box 29"/>
            <p:cNvSpPr txBox="1">
              <a:spLocks noChangeArrowheads="1"/>
            </p:cNvSpPr>
            <p:nvPr/>
          </p:nvSpPr>
          <p:spPr bwMode="auto">
            <a:xfrm>
              <a:off x="2482" y="1320"/>
              <a:ext cx="912" cy="44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FFFF00"/>
                  </a:solidFill>
                  <a:latin typeface="VNI-Times" panose="020B0604020202020204" pitchFamily="2" charset="0"/>
                </a:rPr>
                <a:t>7 </a:t>
              </a:r>
              <a:r>
                <a:rPr lang="en-US" altLang="en-US" sz="4000" b="1" dirty="0" err="1">
                  <a:solidFill>
                    <a:srgbClr val="FFFF00"/>
                  </a:solidFill>
                  <a:latin typeface="VNI-Times" panose="020B0604020202020204" pitchFamily="2" charset="0"/>
                </a:rPr>
                <a:t>lần</a:t>
              </a:r>
              <a:endParaRPr lang="en-US" altLang="en-US" sz="4000" b="1" dirty="0">
                <a:solidFill>
                  <a:srgbClr val="FFFF00"/>
                </a:solidFill>
                <a:latin typeface="VNI-Times" panose="020B0604020202020204" pitchFamily="2" charset="0"/>
              </a:endParaRPr>
            </a:p>
          </p:txBody>
        </p:sp>
      </p:grpSp>
      <p:sp>
        <p:nvSpPr>
          <p:cNvPr id="30" name="Text Box 177"/>
          <p:cNvSpPr txBox="1">
            <a:spLocks noChangeArrowheads="1"/>
          </p:cNvSpPr>
          <p:nvPr/>
        </p:nvSpPr>
        <p:spPr bwMode="auto">
          <a:xfrm>
            <a:off x="1673374" y="403858"/>
            <a:ext cx="102900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5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Bao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35 kg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5kg.</a:t>
            </a:r>
          </a:p>
        </p:txBody>
      </p:sp>
      <p:sp>
        <p:nvSpPr>
          <p:cNvPr id="31" name="Text Box 179"/>
          <p:cNvSpPr txBox="1">
            <a:spLocks noChangeArrowheads="1"/>
          </p:cNvSpPr>
          <p:nvPr/>
        </p:nvSpPr>
        <p:spPr bwMode="auto">
          <a:xfrm>
            <a:off x="1981200" y="2356588"/>
            <a:ext cx="78555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Vì: 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35 : 5 = 7(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3215563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3400" y="1771651"/>
            <a:ext cx="111251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3600" b="1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2 tr57: </a:t>
            </a: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Trong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cau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20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cam.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cam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cau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38200" y="3048002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tắt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96" name="Group 76"/>
          <p:cNvGrpSpPr>
            <a:grpSpLocks/>
          </p:cNvGrpSpPr>
          <p:nvPr/>
        </p:nvGrpSpPr>
        <p:grpSpPr bwMode="auto">
          <a:xfrm>
            <a:off x="1818640" y="4884978"/>
            <a:ext cx="2743200" cy="152400"/>
            <a:chOff x="768" y="2832"/>
            <a:chExt cx="1728" cy="96"/>
          </a:xfrm>
        </p:grpSpPr>
        <p:sp>
          <p:nvSpPr>
            <p:cNvPr id="12327" name="Line 8"/>
            <p:cNvSpPr>
              <a:spLocks noChangeShapeType="1"/>
            </p:cNvSpPr>
            <p:nvPr/>
          </p:nvSpPr>
          <p:spPr bwMode="auto">
            <a:xfrm>
              <a:off x="1200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14"/>
            <p:cNvSpPr>
              <a:spLocks noChangeShapeType="1"/>
            </p:cNvSpPr>
            <p:nvPr/>
          </p:nvSpPr>
          <p:spPr bwMode="auto">
            <a:xfrm>
              <a:off x="768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16"/>
            <p:cNvSpPr>
              <a:spLocks noChangeShapeType="1"/>
            </p:cNvSpPr>
            <p:nvPr/>
          </p:nvSpPr>
          <p:spPr bwMode="auto">
            <a:xfrm flipV="1">
              <a:off x="768" y="2832"/>
              <a:ext cx="0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22"/>
            <p:cNvSpPr>
              <a:spLocks noChangeShapeType="1"/>
            </p:cNvSpPr>
            <p:nvPr/>
          </p:nvSpPr>
          <p:spPr bwMode="auto">
            <a:xfrm>
              <a:off x="1632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26"/>
            <p:cNvSpPr>
              <a:spLocks noChangeShapeType="1"/>
            </p:cNvSpPr>
            <p:nvPr/>
          </p:nvSpPr>
          <p:spPr bwMode="auto">
            <a:xfrm>
              <a:off x="2064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27"/>
            <p:cNvSpPr>
              <a:spLocks noChangeShapeType="1"/>
            </p:cNvSpPr>
            <p:nvPr/>
          </p:nvSpPr>
          <p:spPr bwMode="auto">
            <a:xfrm flipV="1">
              <a:off x="2496" y="2832"/>
              <a:ext cx="0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561341" y="4530883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Cam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647701" y="3870086"/>
            <a:ext cx="114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Cau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2514600" y="5292140"/>
            <a:ext cx="15239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20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1651000" y="3633446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4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65" name="Group 45"/>
          <p:cNvGrpSpPr>
            <a:grpSpLocks/>
          </p:cNvGrpSpPr>
          <p:nvPr/>
        </p:nvGrpSpPr>
        <p:grpSpPr bwMode="auto">
          <a:xfrm>
            <a:off x="1788161" y="4162473"/>
            <a:ext cx="685800" cy="152400"/>
            <a:chOff x="720" y="2880"/>
            <a:chExt cx="432" cy="96"/>
          </a:xfrm>
        </p:grpSpPr>
        <p:sp>
          <p:nvSpPr>
            <p:cNvPr id="12324" name="Line 46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47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48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9" name="Group 49"/>
          <p:cNvGrpSpPr>
            <a:grpSpLocks/>
          </p:cNvGrpSpPr>
          <p:nvPr/>
        </p:nvGrpSpPr>
        <p:grpSpPr bwMode="auto">
          <a:xfrm>
            <a:off x="1799591" y="4885455"/>
            <a:ext cx="685800" cy="152400"/>
            <a:chOff x="720" y="2880"/>
            <a:chExt cx="432" cy="96"/>
          </a:xfrm>
        </p:grpSpPr>
        <p:sp>
          <p:nvSpPr>
            <p:cNvPr id="12321" name="Line 50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51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52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3" name="Group 53"/>
          <p:cNvGrpSpPr>
            <a:grpSpLocks/>
          </p:cNvGrpSpPr>
          <p:nvPr/>
        </p:nvGrpSpPr>
        <p:grpSpPr bwMode="auto">
          <a:xfrm>
            <a:off x="2489834" y="4884978"/>
            <a:ext cx="685800" cy="152400"/>
            <a:chOff x="720" y="2880"/>
            <a:chExt cx="432" cy="96"/>
          </a:xfrm>
        </p:grpSpPr>
        <p:sp>
          <p:nvSpPr>
            <p:cNvPr id="12318" name="Line 54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55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56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7" name="Group 57"/>
          <p:cNvGrpSpPr>
            <a:grpSpLocks/>
          </p:cNvGrpSpPr>
          <p:nvPr/>
        </p:nvGrpSpPr>
        <p:grpSpPr bwMode="auto">
          <a:xfrm>
            <a:off x="3186109" y="4884978"/>
            <a:ext cx="685800" cy="152400"/>
            <a:chOff x="720" y="2880"/>
            <a:chExt cx="432" cy="96"/>
          </a:xfrm>
        </p:grpSpPr>
        <p:sp>
          <p:nvSpPr>
            <p:cNvPr id="12315" name="Line 58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59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60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1" name="Group 61"/>
          <p:cNvGrpSpPr>
            <a:grpSpLocks/>
          </p:cNvGrpSpPr>
          <p:nvPr/>
        </p:nvGrpSpPr>
        <p:grpSpPr bwMode="auto">
          <a:xfrm>
            <a:off x="3880804" y="4884978"/>
            <a:ext cx="685800" cy="152400"/>
            <a:chOff x="720" y="2880"/>
            <a:chExt cx="432" cy="96"/>
          </a:xfrm>
        </p:grpSpPr>
        <p:sp>
          <p:nvSpPr>
            <p:cNvPr id="12312" name="Line 62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63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64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7807959" y="3465973"/>
            <a:ext cx="190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G</a:t>
            </a:r>
            <a:r>
              <a:rPr lang="en-US" altLang="en-US" b="1" smtClean="0">
                <a:solidFill>
                  <a:srgbClr val="660066"/>
                </a:solidFill>
                <a:latin typeface="Times New Roman" panose="02020603050405020304" pitchFamily="18" charset="0"/>
              </a:rPr>
              <a:t>iải </a:t>
            </a:r>
            <a:endParaRPr lang="en-US" altLang="en-US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92" name="Text Box 72"/>
          <p:cNvSpPr txBox="1">
            <a:spLocks noChangeArrowheads="1"/>
          </p:cNvSpPr>
          <p:nvPr/>
        </p:nvSpPr>
        <p:spPr bwMode="auto">
          <a:xfrm>
            <a:off x="5628640" y="4191000"/>
            <a:ext cx="64871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cam </a:t>
            </a: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660066"/>
                </a:solidFill>
                <a:latin typeface="Times New Roman" panose="02020603050405020304" pitchFamily="18" charset="0"/>
              </a:rPr>
              <a:t>cau</a:t>
            </a: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rgbClr val="660066"/>
                </a:solidFill>
                <a:latin typeface="Times New Roman" panose="02020603050405020304" pitchFamily="18" charset="0"/>
              </a:rPr>
              <a:t>số </a:t>
            </a: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altLang="en-US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                </a:t>
            </a:r>
            <a:endParaRPr lang="en-US" altLang="en-US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97" name="AutoShape 77"/>
          <p:cNvSpPr>
            <a:spLocks/>
          </p:cNvSpPr>
          <p:nvPr/>
        </p:nvSpPr>
        <p:spPr bwMode="auto">
          <a:xfrm rot="5400000" flipH="1">
            <a:off x="2969975" y="3829298"/>
            <a:ext cx="364332" cy="2705100"/>
          </a:xfrm>
          <a:prstGeom prst="leftBrace">
            <a:avLst>
              <a:gd name="adj1" fmla="val 116667"/>
              <a:gd name="adj2" fmla="val 48873"/>
            </a:avLst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892300" y="33516"/>
            <a:ext cx="77089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bé. Luyện tập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2933700" y="2286000"/>
            <a:ext cx="75819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596900" y="2819400"/>
            <a:ext cx="6718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846E442-D1E0-4CEA-88BD-FE90FE044D3F}"/>
              </a:ext>
            </a:extLst>
          </p:cNvPr>
          <p:cNvCxnSpPr>
            <a:cxnSpLocks/>
            <a:stCxn id="12326" idx="1"/>
            <a:endCxn id="12323" idx="1"/>
          </p:cNvCxnSpPr>
          <p:nvPr/>
        </p:nvCxnSpPr>
        <p:spPr>
          <a:xfrm>
            <a:off x="1788162" y="4162473"/>
            <a:ext cx="11430" cy="722982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1EB7DA7A-13A3-4A72-B862-B8546966B105}"/>
              </a:ext>
            </a:extLst>
          </p:cNvPr>
          <p:cNvCxnSpPr>
            <a:cxnSpLocks/>
          </p:cNvCxnSpPr>
          <p:nvPr/>
        </p:nvCxnSpPr>
        <p:spPr>
          <a:xfrm>
            <a:off x="2488247" y="4205303"/>
            <a:ext cx="11430" cy="722982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893407" y="4882529"/>
            <a:ext cx="2707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: 5 = 4 (lần)</a:t>
            </a:r>
            <a:endParaRPr lang="en-US" sz="3200">
              <a:solidFill>
                <a:srgbClr val="66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71484" y="5638800"/>
            <a:ext cx="2577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660066"/>
                </a:solidFill>
                <a:latin typeface="Times New Roman" panose="02020603050405020304" pitchFamily="18" charset="0"/>
              </a:rPr>
              <a:t>Đáp số : 4 lần</a:t>
            </a:r>
            <a:endParaRPr lang="en-US" sz="3200">
              <a:solidFill>
                <a:srgbClr val="66006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28640" y="3138974"/>
            <a:ext cx="6487160" cy="3084601"/>
            <a:chOff x="5628640" y="3138974"/>
            <a:chExt cx="6487160" cy="3084601"/>
          </a:xfrm>
        </p:grpSpPr>
        <p:sp>
          <p:nvSpPr>
            <p:cNvPr id="5190" name="Line 70"/>
            <p:cNvSpPr>
              <a:spLocks noChangeShapeType="1"/>
            </p:cNvSpPr>
            <p:nvPr/>
          </p:nvSpPr>
          <p:spPr bwMode="auto">
            <a:xfrm flipH="1" flipV="1">
              <a:off x="5638800" y="3138974"/>
              <a:ext cx="0" cy="308460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70"/>
            <p:cNvSpPr>
              <a:spLocks noChangeShapeType="1"/>
            </p:cNvSpPr>
            <p:nvPr/>
          </p:nvSpPr>
          <p:spPr bwMode="auto">
            <a:xfrm flipV="1">
              <a:off x="5628640" y="6223573"/>
              <a:ext cx="6487160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685800" y="2895600"/>
            <a:ext cx="6718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7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58" grpId="0"/>
      <p:bldP spid="5159" grpId="0"/>
      <p:bldP spid="5163" grpId="0"/>
      <p:bldP spid="5164" grpId="0"/>
      <p:bldP spid="5191" grpId="0"/>
      <p:bldP spid="5192" grpId="0"/>
      <p:bldP spid="5197" grpId="0" animBg="1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118871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3/tr57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lợn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nặng</a:t>
            </a:r>
            <a:r>
              <a:rPr lang="en-US" altLang="en-US" sz="3600" b="1" dirty="0">
                <a:latin typeface="Times New Roman" panose="02020603050405020304" pitchFamily="18" charset="0"/>
              </a:rPr>
              <a:t> 42 kg,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ngỗng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nặng</a:t>
            </a:r>
            <a:r>
              <a:rPr lang="en-US" altLang="en-US" sz="3600" b="1" dirty="0">
                <a:latin typeface="Times New Roman" panose="02020603050405020304" pitchFamily="18" charset="0"/>
              </a:rPr>
              <a:t> 6 kg.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3600" b="1" dirty="0">
                <a:latin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lợn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nặng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gấp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mấy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lần</a:t>
            </a:r>
            <a:r>
              <a:rPr lang="en-US" altLang="en-US" sz="3600" b="1" dirty="0">
                <a:latin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ngỗng</a:t>
            </a:r>
            <a:r>
              <a:rPr lang="en-US" altLang="en-US" sz="36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410200" y="4572001"/>
            <a:ext cx="1754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iải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38401" y="4953000"/>
            <a:ext cx="86105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lợn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cân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ngỗng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438400" y="2757489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3352800" y="3810000"/>
            <a:ext cx="6324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3342640" y="43434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3352800" y="37338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4267200" y="37338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5257800" y="37338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6172200" y="37338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7086600" y="37338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8001000" y="37338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8839200" y="37338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9677400" y="37338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3352800" y="42672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4267200" y="42672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1620519" y="3382954"/>
            <a:ext cx="1142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1586706" y="4041579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0" name="AutoShape 34"/>
          <p:cNvSpPr>
            <a:spLocks/>
          </p:cNvSpPr>
          <p:nvPr/>
        </p:nvSpPr>
        <p:spPr bwMode="auto">
          <a:xfrm rot="5400000">
            <a:off x="3733801" y="4100510"/>
            <a:ext cx="152397" cy="914400"/>
          </a:xfrm>
          <a:prstGeom prst="rightBrace">
            <a:avLst>
              <a:gd name="adj1" fmla="val 108350"/>
              <a:gd name="adj2" fmla="val 48917"/>
            </a:avLst>
          </a:prstGeom>
          <a:noFill/>
          <a:ln w="28575">
            <a:solidFill>
              <a:srgbClr val="0000FF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3398520" y="4564799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kg</a:t>
            </a:r>
          </a:p>
        </p:txBody>
      </p:sp>
      <p:sp>
        <p:nvSpPr>
          <p:cNvPr id="4132" name="AutoShape 36"/>
          <p:cNvSpPr>
            <a:spLocks/>
          </p:cNvSpPr>
          <p:nvPr/>
        </p:nvSpPr>
        <p:spPr bwMode="auto">
          <a:xfrm rot="-5400000">
            <a:off x="6276340" y="342898"/>
            <a:ext cx="457199" cy="6324600"/>
          </a:xfrm>
          <a:prstGeom prst="rightBrace">
            <a:avLst>
              <a:gd name="adj1" fmla="val 691667"/>
              <a:gd name="adj2" fmla="val 50000"/>
            </a:avLst>
          </a:prstGeom>
          <a:noFill/>
          <a:ln w="28575">
            <a:solidFill>
              <a:srgbClr val="0000FF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5699760" y="2779821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kg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2577306" y="2027504"/>
            <a:ext cx="5347494" cy="2989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8305800" y="2053222"/>
            <a:ext cx="3429000" cy="2571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381000" y="2590800"/>
            <a:ext cx="189150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2763518" y="2590800"/>
            <a:ext cx="8416316" cy="14377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8">
            <a:extLst>
              <a:ext uri="{FF2B5EF4-FFF2-40B4-BE49-F238E27FC236}">
                <a16:creationId xmlns:a16="http://schemas.microsoft.com/office/drawing/2014/main" xmlns="" id="{9A63D2DB-3685-4F56-A729-655E94D92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060" y="-23325"/>
            <a:ext cx="801624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bé. Luyện tập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4217CBB-EAEB-4187-8B0C-ABE65AC07749}"/>
              </a:ext>
            </a:extLst>
          </p:cNvPr>
          <p:cNvCxnSpPr>
            <a:cxnSpLocks/>
            <a:stCxn id="4117" idx="0"/>
            <a:endCxn id="4126" idx="0"/>
          </p:cNvCxnSpPr>
          <p:nvPr/>
        </p:nvCxnSpPr>
        <p:spPr>
          <a:xfrm>
            <a:off x="3352800" y="3733800"/>
            <a:ext cx="0" cy="53340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A334875-12A4-4C47-A37F-123E99C9F971}"/>
              </a:ext>
            </a:extLst>
          </p:cNvPr>
          <p:cNvCxnSpPr>
            <a:cxnSpLocks/>
          </p:cNvCxnSpPr>
          <p:nvPr/>
        </p:nvCxnSpPr>
        <p:spPr>
          <a:xfrm>
            <a:off x="4257040" y="3810000"/>
            <a:ext cx="0" cy="53340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croll: Horizontal 46">
            <a:extLst>
              <a:ext uri="{FF2B5EF4-FFF2-40B4-BE49-F238E27FC236}">
                <a16:creationId xmlns:a16="http://schemas.microsoft.com/office/drawing/2014/main" xmlns="" id="{17A19C70-EDED-472C-BE05-707490EBF779}"/>
              </a:ext>
            </a:extLst>
          </p:cNvPr>
          <p:cNvSpPr/>
          <p:nvPr/>
        </p:nvSpPr>
        <p:spPr>
          <a:xfrm>
            <a:off x="10759439" y="-76200"/>
            <a:ext cx="1432561" cy="10594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2763518" y="2667000"/>
            <a:ext cx="8416316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893820" y="55626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buNone/>
            </a:pP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</a:rPr>
              <a:t>42   :   6   =   7 </a:t>
            </a:r>
            <a:r>
              <a:rPr lang="en-US" altLang="en-US" sz="36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6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)                     </a:t>
            </a:r>
            <a:endParaRPr lang="en-US" sz="3600"/>
          </a:p>
        </p:txBody>
      </p:sp>
      <p:sp>
        <p:nvSpPr>
          <p:cNvPr id="14" name="Rectangle 13"/>
          <p:cNvSpPr/>
          <p:nvPr/>
        </p:nvSpPr>
        <p:spPr>
          <a:xfrm>
            <a:off x="4560220" y="6208931"/>
            <a:ext cx="3223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</a:rPr>
              <a:t> Đáp số </a:t>
            </a:r>
            <a:r>
              <a:rPr lang="en-US" altLang="en-US" sz="36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</a:rPr>
              <a:t>7 lần</a:t>
            </a:r>
            <a:endParaRPr lang="en-US" sz="3600"/>
          </a:p>
        </p:txBody>
      </p:sp>
      <p:grpSp>
        <p:nvGrpSpPr>
          <p:cNvPr id="19" name="Group 18"/>
          <p:cNvGrpSpPr/>
          <p:nvPr/>
        </p:nvGrpSpPr>
        <p:grpSpPr>
          <a:xfrm>
            <a:off x="2438400" y="4800600"/>
            <a:ext cx="9753599" cy="2026443"/>
            <a:chOff x="2438400" y="4800600"/>
            <a:chExt cx="9753599" cy="202644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438400" y="4800600"/>
              <a:ext cx="1" cy="2026443"/>
            </a:xfrm>
            <a:prstGeom prst="line">
              <a:avLst/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438400" y="6824305"/>
              <a:ext cx="9753599" cy="2738"/>
            </a:xfrm>
            <a:prstGeom prst="line">
              <a:avLst/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8" grpId="0"/>
      <p:bldP spid="4114" grpId="0" animBg="1"/>
      <p:bldP spid="4115" grpId="0" animBg="1"/>
      <p:bldP spid="4117" grpId="0" animBg="1"/>
      <p:bldP spid="4118" grpId="0" animBg="1"/>
      <p:bldP spid="4119" grpId="0" animBg="1"/>
      <p:bldP spid="4120" grpId="0" animBg="1"/>
      <p:bldP spid="4121" grpId="0" animBg="1"/>
      <p:bldP spid="4122" grpId="0" animBg="1"/>
      <p:bldP spid="4124" grpId="0" animBg="1"/>
      <p:bldP spid="4125" grpId="0" animBg="1"/>
      <p:bldP spid="4126" grpId="0" animBg="1"/>
      <p:bldP spid="4127" grpId="0" animBg="1"/>
      <p:bldP spid="4128" grpId="0"/>
      <p:bldP spid="4129" grpId="0"/>
      <p:bldP spid="4130" grpId="0" animBg="1"/>
      <p:bldP spid="4131" grpId="0"/>
      <p:bldP spid="4132" grpId="0" animBg="1"/>
      <p:bldP spid="4133" grpId="0"/>
      <p:bldP spid="47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9" name="Rectangle 83"/>
          <p:cNvSpPr>
            <a:spLocks noChangeArrowheads="1"/>
          </p:cNvSpPr>
          <p:nvPr/>
        </p:nvSpPr>
        <p:spPr bwMode="auto">
          <a:xfrm rot="10755844" flipV="1">
            <a:off x="381082" y="1773196"/>
            <a:ext cx="116044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2/58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23" name="Text Box 84"/>
          <p:cNvSpPr txBox="1">
            <a:spLocks noChangeArrowheads="1"/>
          </p:cNvSpPr>
          <p:nvPr/>
        </p:nvSpPr>
        <p:spPr bwMode="auto">
          <a:xfrm>
            <a:off x="3129658" y="5957888"/>
            <a:ext cx="1501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>
              <a:solidFill>
                <a:srgbClr val="002060"/>
              </a:solidFill>
            </a:endParaRPr>
          </a:p>
        </p:txBody>
      </p:sp>
      <p:sp>
        <p:nvSpPr>
          <p:cNvPr id="24669" name="Text Box 93"/>
          <p:cNvSpPr txBox="1">
            <a:spLocks noChangeArrowheads="1"/>
          </p:cNvSpPr>
          <p:nvPr/>
        </p:nvSpPr>
        <p:spPr bwMode="auto">
          <a:xfrm>
            <a:off x="2340352" y="3096891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1812032" y="5258168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1812032" y="4352559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2726432" y="51276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1812032" y="5147945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1812032" y="4289425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2726432" y="4289425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3640832" y="52038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4555232" y="52038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5469632" y="52038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6384032" y="520382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547450" y="4942216"/>
            <a:ext cx="1031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Bò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457200" y="3945176"/>
            <a:ext cx="1301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Trâu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4" name="AutoShape 44"/>
          <p:cNvSpPr>
            <a:spLocks/>
          </p:cNvSpPr>
          <p:nvPr/>
        </p:nvSpPr>
        <p:spPr bwMode="auto">
          <a:xfrm rot="5400000" flipH="1" flipV="1">
            <a:off x="2060155" y="3611516"/>
            <a:ext cx="404712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66006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1654552" y="3462981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4 con</a:t>
            </a:r>
          </a:p>
        </p:txBody>
      </p:sp>
      <p:sp>
        <p:nvSpPr>
          <p:cNvPr id="10286" name="AutoShape 46"/>
          <p:cNvSpPr>
            <a:spLocks/>
          </p:cNvSpPr>
          <p:nvPr/>
        </p:nvSpPr>
        <p:spPr bwMode="auto">
          <a:xfrm rot="5400000">
            <a:off x="3904553" y="3187504"/>
            <a:ext cx="386957" cy="4572000"/>
          </a:xfrm>
          <a:prstGeom prst="rightBrace">
            <a:avLst>
              <a:gd name="adj1" fmla="val 166667"/>
              <a:gd name="adj2" fmla="val 53111"/>
            </a:avLst>
          </a:prstGeom>
          <a:noFill/>
          <a:ln w="28575">
            <a:solidFill>
              <a:srgbClr val="66006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2719711" y="5584825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con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2470751" y="2328076"/>
            <a:ext cx="5116898" cy="0"/>
          </a:xfrm>
          <a:prstGeom prst="line">
            <a:avLst/>
          </a:prstGeom>
          <a:ln w="381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8077200" y="2251876"/>
            <a:ext cx="342900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527651" y="2937676"/>
            <a:ext cx="2058069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8">
            <a:extLst>
              <a:ext uri="{FF2B5EF4-FFF2-40B4-BE49-F238E27FC236}">
                <a16:creationId xmlns:a16="http://schemas.microsoft.com/office/drawing/2014/main" xmlns="" id="{0333094C-9193-403A-8972-4C6BBB6AA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540"/>
            <a:ext cx="937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2098464-2134-47D9-8AC3-7EC31483E94B}"/>
              </a:ext>
            </a:extLst>
          </p:cNvPr>
          <p:cNvCxnSpPr>
            <a:cxnSpLocks/>
          </p:cNvCxnSpPr>
          <p:nvPr/>
        </p:nvCxnSpPr>
        <p:spPr>
          <a:xfrm>
            <a:off x="1825068" y="4387482"/>
            <a:ext cx="0" cy="892543"/>
          </a:xfrm>
          <a:prstGeom prst="line">
            <a:avLst/>
          </a:prstGeom>
          <a:ln w="28575">
            <a:solidFill>
              <a:srgbClr val="00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9D9511EE-91F5-4BBC-9D29-043B2E02724E}"/>
              </a:ext>
            </a:extLst>
          </p:cNvPr>
          <p:cNvCxnSpPr/>
          <p:nvPr/>
        </p:nvCxnSpPr>
        <p:spPr>
          <a:xfrm>
            <a:off x="2726432" y="4365625"/>
            <a:ext cx="0" cy="892543"/>
          </a:xfrm>
          <a:prstGeom prst="line">
            <a:avLst/>
          </a:prstGeom>
          <a:ln w="28575">
            <a:solidFill>
              <a:srgbClr val="00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8077200" y="2373360"/>
            <a:ext cx="3282349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456531" y="3048000"/>
            <a:ext cx="2058069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E457D47-C4D5-4F88-8B76-F7970C8A9A85}"/>
              </a:ext>
            </a:extLst>
          </p:cNvPr>
          <p:cNvSpPr/>
          <p:nvPr/>
        </p:nvSpPr>
        <p:spPr>
          <a:xfrm>
            <a:off x="6400800" y="388362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8474" y="3220831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4495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 :  4  =  5 (</a:t>
            </a:r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790289" y="5105400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 5 lần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3913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69" grpId="0"/>
      <p:bldP spid="10267" grpId="0" animBg="1"/>
      <p:bldP spid="10268" grpId="0" animBg="1"/>
      <p:bldP spid="10269" grpId="0" animBg="1"/>
      <p:bldP spid="10271" grpId="0" animBg="1"/>
      <p:bldP spid="10273" grpId="0" animBg="1"/>
      <p:bldP spid="10274" grpId="0" animBg="1"/>
      <p:bldP spid="10275" grpId="0" animBg="1"/>
      <p:bldP spid="10276" grpId="0" animBg="1"/>
      <p:bldP spid="10280" grpId="0" animBg="1"/>
      <p:bldP spid="10281" grpId="0" animBg="1"/>
      <p:bldP spid="10282" grpId="0"/>
      <p:bldP spid="10283" grpId="0"/>
      <p:bldP spid="10284" grpId="0" animBg="1"/>
      <p:bldP spid="10285" grpId="0"/>
      <p:bldP spid="10286" grpId="0" animBg="1"/>
      <p:bldP spid="10287" grpId="0"/>
      <p:bldP spid="32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84"/>
          <p:cNvSpPr txBox="1">
            <a:spLocks noChangeArrowheads="1"/>
          </p:cNvSpPr>
          <p:nvPr/>
        </p:nvSpPr>
        <p:spPr bwMode="auto">
          <a:xfrm>
            <a:off x="2720289" y="5577278"/>
            <a:ext cx="1501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/>
          </a:p>
        </p:txBody>
      </p:sp>
      <p:sp>
        <p:nvSpPr>
          <p:cNvPr id="24672" name="Text Box 96"/>
          <p:cNvSpPr txBox="1">
            <a:spLocks noChangeArrowheads="1"/>
          </p:cNvSpPr>
          <p:nvPr/>
        </p:nvSpPr>
        <p:spPr bwMode="auto">
          <a:xfrm>
            <a:off x="304800" y="3058180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800000"/>
                </a:solidFill>
                <a:latin typeface="Times New Roman" pitchFamily="18" charset="0"/>
              </a:rPr>
              <a:t>Tóm</a:t>
            </a:r>
            <a:r>
              <a:rPr lang="en-US" sz="28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Times New Roman" pitchFamily="18" charset="0"/>
              </a:rPr>
              <a:t>tắt</a:t>
            </a:r>
            <a:r>
              <a:rPr lang="en-US" sz="2800" dirty="0">
                <a:solidFill>
                  <a:srgbClr val="8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50164" y="1066800"/>
            <a:ext cx="11353798" cy="177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3/tr58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ruộng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127 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ruộng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ruộng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3764864" y="3916425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3734384" y="4747015"/>
            <a:ext cx="2743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3764864" y="380974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4702124" y="3790961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3764863" y="467081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>
            <a:off x="4674184" y="467081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>
            <a:off x="5520003" y="4656836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6477584" y="4670815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1103896" y="3604015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1097863" y="4395226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9258" name="AutoShape 42"/>
          <p:cNvSpPr>
            <a:spLocks/>
          </p:cNvSpPr>
          <p:nvPr/>
        </p:nvSpPr>
        <p:spPr bwMode="auto">
          <a:xfrm>
            <a:off x="6641414" y="3744980"/>
            <a:ext cx="304799" cy="1219200"/>
          </a:xfrm>
          <a:prstGeom prst="rightBrace">
            <a:avLst>
              <a:gd name="adj1" fmla="val 66667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7060514" y="4135669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  <p:sp>
        <p:nvSpPr>
          <p:cNvPr id="9260" name="AutoShape 44"/>
          <p:cNvSpPr>
            <a:spLocks/>
          </p:cNvSpPr>
          <p:nvPr/>
        </p:nvSpPr>
        <p:spPr bwMode="auto">
          <a:xfrm rot="-5400000">
            <a:off x="4111070" y="3269501"/>
            <a:ext cx="214371" cy="911857"/>
          </a:xfrm>
          <a:prstGeom prst="rightBrace">
            <a:avLst>
              <a:gd name="adj1" fmla="val 54167"/>
              <a:gd name="adj2" fmla="val 50000"/>
            </a:avLst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3764863" y="3062287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127 kg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2526613" y="1638055"/>
            <a:ext cx="878205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605103" y="2133600"/>
            <a:ext cx="1070356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43C642FA-902E-4BD6-A4C0-27DA3F9B0C86}"/>
              </a:ext>
            </a:extLst>
          </p:cNvPr>
          <p:cNvCxnSpPr>
            <a:cxnSpLocks/>
          </p:cNvCxnSpPr>
          <p:nvPr/>
        </p:nvCxnSpPr>
        <p:spPr>
          <a:xfrm>
            <a:off x="514295" y="2743200"/>
            <a:ext cx="106109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F7DDDAC-B292-41BA-916B-21721FFB2000}"/>
              </a:ext>
            </a:extLst>
          </p:cNvPr>
          <p:cNvCxnSpPr/>
          <p:nvPr/>
        </p:nvCxnSpPr>
        <p:spPr>
          <a:xfrm>
            <a:off x="3764863" y="3962145"/>
            <a:ext cx="0" cy="78487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5710D93E-77F8-4092-90B7-D52B4AC59C00}"/>
              </a:ext>
            </a:extLst>
          </p:cNvPr>
          <p:cNvCxnSpPr/>
          <p:nvPr/>
        </p:nvCxnSpPr>
        <p:spPr>
          <a:xfrm>
            <a:off x="4679264" y="3962145"/>
            <a:ext cx="0" cy="78487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44">
            <a:extLst>
              <a:ext uri="{FF2B5EF4-FFF2-40B4-BE49-F238E27FC236}">
                <a16:creationId xmlns:a16="http://schemas.microsoft.com/office/drawing/2014/main" xmlns="" id="{2F0F6A1B-33AC-47C2-9821-4DC38F67EF0F}"/>
              </a:ext>
            </a:extLst>
          </p:cNvPr>
          <p:cNvSpPr>
            <a:spLocks/>
          </p:cNvSpPr>
          <p:nvPr/>
        </p:nvSpPr>
        <p:spPr bwMode="auto">
          <a:xfrm rot="5400000">
            <a:off x="4925798" y="3707511"/>
            <a:ext cx="366713" cy="2666999"/>
          </a:xfrm>
          <a:prstGeom prst="rightBrace">
            <a:avLst>
              <a:gd name="adj1" fmla="val 54167"/>
              <a:gd name="adj2" fmla="val 50000"/>
            </a:avLst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43">
            <a:extLst>
              <a:ext uri="{FF2B5EF4-FFF2-40B4-BE49-F238E27FC236}">
                <a16:creationId xmlns:a16="http://schemas.microsoft.com/office/drawing/2014/main" xmlns="" id="{8CD7F04F-0D17-44E9-8B47-9DDA1E19C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184" y="5098805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3C642FA-902E-4BD6-A4C0-27DA3F9B0C86}"/>
              </a:ext>
            </a:extLst>
          </p:cNvPr>
          <p:cNvCxnSpPr>
            <a:cxnSpLocks/>
          </p:cNvCxnSpPr>
          <p:nvPr/>
        </p:nvCxnSpPr>
        <p:spPr>
          <a:xfrm>
            <a:off x="533400" y="2819400"/>
            <a:ext cx="106109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5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2" grpId="0"/>
      <p:bldP spid="9244" grpId="0" animBg="1"/>
      <p:bldP spid="9245" grpId="0" animBg="1"/>
      <p:bldP spid="9247" grpId="0" animBg="1"/>
      <p:bldP spid="9249" grpId="0" animBg="1"/>
      <p:bldP spid="9252" grpId="0" animBg="1"/>
      <p:bldP spid="9253" grpId="0" animBg="1"/>
      <p:bldP spid="9254" grpId="0" animBg="1"/>
      <p:bldP spid="9255" grpId="0" animBg="1"/>
      <p:bldP spid="9256" grpId="0"/>
      <p:bldP spid="9257" grpId="0"/>
      <p:bldP spid="9258" grpId="0" animBg="1"/>
      <p:bldP spid="9258" grpId="1" animBg="1"/>
      <p:bldP spid="9259" grpId="0"/>
      <p:bldP spid="9259" grpId="1"/>
      <p:bldP spid="9260" grpId="0" animBg="1"/>
      <p:bldP spid="9261" grpId="0"/>
      <p:bldP spid="41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8">
            <a:extLst>
              <a:ext uri="{FF2B5EF4-FFF2-40B4-BE49-F238E27FC236}">
                <a16:creationId xmlns:a16="http://schemas.microsoft.com/office/drawing/2014/main" xmlns="" id="{4021D7C3-A6A6-430F-A080-78E3CA17D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320023"/>
            <a:ext cx="9753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300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3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kg cà chua </a:t>
            </a:r>
            <a:r>
              <a:rPr lang="en-US" sz="300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cả </a:t>
            </a:r>
            <a:r>
              <a:rPr lang="en-US" sz="30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3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endParaRPr lang="en-US" sz="3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4D3EAD-6DFC-4FD3-9EF8-6B870FB44104}"/>
              </a:ext>
            </a:extLst>
          </p:cNvPr>
          <p:cNvSpPr txBox="1"/>
          <p:nvPr/>
        </p:nvSpPr>
        <p:spPr>
          <a:xfrm>
            <a:off x="317740" y="1905000"/>
            <a:ext cx="349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trang 58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553AD985-5A29-4858-BB02-683789ADF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-58801"/>
            <a:ext cx="91287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bé. Luyện tập.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xmlns="" id="{CE29525C-40EF-4A8B-8DED-22EAE48F7C31}"/>
              </a:ext>
            </a:extLst>
          </p:cNvPr>
          <p:cNvSpPr/>
          <p:nvPr/>
        </p:nvSpPr>
        <p:spPr>
          <a:xfrm>
            <a:off x="10143490" y="76200"/>
            <a:ext cx="2048510" cy="1400011"/>
          </a:xfrm>
          <a:prstGeom prst="cloudCallout">
            <a:avLst>
              <a:gd name="adj1" fmla="val -102755"/>
              <a:gd name="adj2" fmla="val 878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62200" y="3048000"/>
            <a:ext cx="10167668" cy="3429000"/>
            <a:chOff x="1981200" y="2819400"/>
            <a:chExt cx="10167668" cy="289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981200" y="2819400"/>
              <a:ext cx="2875" cy="287403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984075" y="5693434"/>
              <a:ext cx="10164793" cy="2156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5799917" y="2474129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endParaRPr lang="en-US" sz="3200" b="1"/>
          </a:p>
        </p:txBody>
      </p:sp>
      <p:sp>
        <p:nvSpPr>
          <p:cNvPr id="16" name="Rectangle 15"/>
          <p:cNvSpPr/>
          <p:nvPr/>
        </p:nvSpPr>
        <p:spPr>
          <a:xfrm>
            <a:off x="2606094" y="3058904"/>
            <a:ext cx="8260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0066"/>
                </a:solidFill>
                <a:latin typeface="Times New Roman" pitchFamily="18" charset="0"/>
              </a:rPr>
              <a:t>Số kg cà chua thửa ruộng thứ hai thu được là:</a:t>
            </a:r>
            <a:endParaRPr lang="en-US" sz="3200" b="1">
              <a:solidFill>
                <a:srgbClr val="66006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6200" y="3733800"/>
            <a:ext cx="4509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0066"/>
                </a:solidFill>
                <a:latin typeface="Times New Roman" pitchFamily="18" charset="0"/>
              </a:rPr>
              <a:t>127    x    3    =    381 (kg)</a:t>
            </a:r>
            <a:endParaRPr lang="en-US" sz="3200" b="1">
              <a:solidFill>
                <a:srgbClr val="66006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4977825"/>
            <a:ext cx="4641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127   +    381   =   508 (kg)</a:t>
            </a:r>
            <a:endParaRPr lang="en-US" sz="3200" b="1">
              <a:solidFill>
                <a:srgbClr val="6600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8200" y="5663625"/>
            <a:ext cx="2771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Đáp số: 508 kg</a:t>
            </a:r>
            <a:endParaRPr lang="en-US" sz="3200" b="1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4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\Pictures\Saved Pictures\School Supplies Border Png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0" y="958840"/>
            <a:ext cx="6477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1188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Đoạn thẳng AB dài 6cm, đoạn thẳng CD dài 2cm. </a:t>
            </a:r>
            <a:r>
              <a:rPr lang="en-US" altLang="en-US" sz="3600" b="1" err="1">
                <a:solidFill>
                  <a:srgbClr val="00206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đoạn thẳng AB dài gấp mấy lần đoạn thẳng CD?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38200" y="3048002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tắt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96" name="Group 76"/>
          <p:cNvGrpSpPr>
            <a:grpSpLocks/>
          </p:cNvGrpSpPr>
          <p:nvPr/>
        </p:nvGrpSpPr>
        <p:grpSpPr bwMode="auto">
          <a:xfrm>
            <a:off x="733423" y="3810000"/>
            <a:ext cx="3003253" cy="708631"/>
            <a:chOff x="768" y="2832"/>
            <a:chExt cx="1728" cy="96"/>
          </a:xfrm>
        </p:grpSpPr>
        <p:sp>
          <p:nvSpPr>
            <p:cNvPr id="12327" name="Line 8"/>
            <p:cNvSpPr>
              <a:spLocks noChangeShapeType="1"/>
            </p:cNvSpPr>
            <p:nvPr/>
          </p:nvSpPr>
          <p:spPr bwMode="auto">
            <a:xfrm>
              <a:off x="1200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14"/>
            <p:cNvSpPr>
              <a:spLocks noChangeShapeType="1"/>
            </p:cNvSpPr>
            <p:nvPr/>
          </p:nvSpPr>
          <p:spPr bwMode="auto">
            <a:xfrm>
              <a:off x="768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16"/>
            <p:cNvSpPr>
              <a:spLocks noChangeShapeType="1"/>
            </p:cNvSpPr>
            <p:nvPr/>
          </p:nvSpPr>
          <p:spPr bwMode="auto">
            <a:xfrm flipV="1">
              <a:off x="768" y="2832"/>
              <a:ext cx="0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22"/>
            <p:cNvSpPr>
              <a:spLocks noChangeShapeType="1"/>
            </p:cNvSpPr>
            <p:nvPr/>
          </p:nvSpPr>
          <p:spPr bwMode="auto">
            <a:xfrm>
              <a:off x="1632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26"/>
            <p:cNvSpPr>
              <a:spLocks noChangeShapeType="1"/>
            </p:cNvSpPr>
            <p:nvPr/>
          </p:nvSpPr>
          <p:spPr bwMode="auto">
            <a:xfrm>
              <a:off x="2064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27"/>
            <p:cNvSpPr>
              <a:spLocks noChangeShapeType="1"/>
            </p:cNvSpPr>
            <p:nvPr/>
          </p:nvSpPr>
          <p:spPr bwMode="auto">
            <a:xfrm flipV="1">
              <a:off x="2496" y="2832"/>
              <a:ext cx="0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190500" y="4530883"/>
            <a:ext cx="647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C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200660" y="3870086"/>
            <a:ext cx="5613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</a:rPr>
              <a:t>A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838200" y="5115658"/>
            <a:ext cx="7619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rgbClr val="003300"/>
                </a:solidFill>
                <a:latin typeface="Times New Roman" panose="02020603050405020304" pitchFamily="18" charset="0"/>
              </a:rPr>
              <a:t>2cm</a:t>
            </a:r>
            <a:endParaRPr lang="en-US" altLang="en-US" sz="24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743198" y="3276600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rgbClr val="003300"/>
                </a:solidFill>
                <a:latin typeface="Times New Roman" panose="02020603050405020304" pitchFamily="18" charset="0"/>
              </a:rPr>
              <a:t>6cm</a:t>
            </a:r>
            <a:endParaRPr lang="en-US" altLang="en-US" sz="24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65" name="Group 45"/>
          <p:cNvGrpSpPr>
            <a:grpSpLocks/>
          </p:cNvGrpSpPr>
          <p:nvPr/>
        </p:nvGrpSpPr>
        <p:grpSpPr bwMode="auto">
          <a:xfrm>
            <a:off x="761997" y="4601246"/>
            <a:ext cx="990603" cy="514411"/>
            <a:chOff x="720" y="2880"/>
            <a:chExt cx="432" cy="96"/>
          </a:xfrm>
        </p:grpSpPr>
        <p:sp>
          <p:nvSpPr>
            <p:cNvPr id="12324" name="Line 46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47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48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7807959" y="3149025"/>
            <a:ext cx="190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G</a:t>
            </a:r>
            <a:r>
              <a:rPr lang="en-US" altLang="en-US" b="1" smtClean="0">
                <a:solidFill>
                  <a:srgbClr val="660066"/>
                </a:solidFill>
                <a:latin typeface="Times New Roman" panose="02020603050405020304" pitchFamily="18" charset="0"/>
              </a:rPr>
              <a:t>iải </a:t>
            </a:r>
            <a:endParaRPr lang="en-US" altLang="en-US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92" name="Text Box 72"/>
          <p:cNvSpPr txBox="1">
            <a:spLocks noChangeArrowheads="1"/>
          </p:cNvSpPr>
          <p:nvPr/>
        </p:nvSpPr>
        <p:spPr bwMode="auto">
          <a:xfrm>
            <a:off x="5628640" y="3773027"/>
            <a:ext cx="648716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b="1" smtClean="0">
                <a:solidFill>
                  <a:srgbClr val="660066"/>
                </a:solidFill>
                <a:latin typeface="Times New Roman" panose="02020603050405020304" pitchFamily="18" charset="0"/>
              </a:rPr>
              <a:t>Độ dài đoạn thẳng AB gấp độ dài đoạn thẳng CD số </a:t>
            </a: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altLang="en-US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b="1">
                <a:solidFill>
                  <a:srgbClr val="660066"/>
                </a:solidFill>
                <a:latin typeface="Times New Roman" panose="02020603050405020304" pitchFamily="18" charset="0"/>
              </a:rPr>
              <a:t>                 </a:t>
            </a:r>
            <a:endParaRPr lang="en-US" altLang="en-US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97" name="AutoShape 77"/>
          <p:cNvSpPr>
            <a:spLocks/>
          </p:cNvSpPr>
          <p:nvPr/>
        </p:nvSpPr>
        <p:spPr bwMode="auto">
          <a:xfrm rot="16200000" flipH="1" flipV="1">
            <a:off x="2043098" y="2457167"/>
            <a:ext cx="385161" cy="2947358"/>
          </a:xfrm>
          <a:prstGeom prst="leftBrace">
            <a:avLst>
              <a:gd name="adj1" fmla="val 116667"/>
              <a:gd name="adj2" fmla="val 48873"/>
            </a:avLst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892300" y="33516"/>
            <a:ext cx="805454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bé. Luyện tập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2438400" y="2286000"/>
            <a:ext cx="9220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596900" y="2819400"/>
            <a:ext cx="9452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846E442-D1E0-4CEA-88BD-FE90FE044D3F}"/>
              </a:ext>
            </a:extLst>
          </p:cNvPr>
          <p:cNvCxnSpPr>
            <a:cxnSpLocks/>
            <a:endCxn id="5159" idx="3"/>
          </p:cNvCxnSpPr>
          <p:nvPr/>
        </p:nvCxnSpPr>
        <p:spPr>
          <a:xfrm flipV="1">
            <a:off x="762000" y="4162474"/>
            <a:ext cx="0" cy="438773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1EB7DA7A-13A3-4A72-B862-B8546966B105}"/>
              </a:ext>
            </a:extLst>
          </p:cNvPr>
          <p:cNvCxnSpPr>
            <a:cxnSpLocks/>
          </p:cNvCxnSpPr>
          <p:nvPr/>
        </p:nvCxnSpPr>
        <p:spPr>
          <a:xfrm>
            <a:off x="1741170" y="4038600"/>
            <a:ext cx="11430" cy="722982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893407" y="4882529"/>
            <a:ext cx="2502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3200" b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200" b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2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(lần)</a:t>
            </a:r>
            <a:endParaRPr lang="en-US" sz="3200">
              <a:solidFill>
                <a:srgbClr val="66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71484" y="563880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660066"/>
                </a:solidFill>
                <a:latin typeface="Times New Roman" panose="02020603050405020304" pitchFamily="18" charset="0"/>
              </a:rPr>
              <a:t>Đáp </a:t>
            </a:r>
            <a:r>
              <a:rPr lang="en-US" altLang="en-US" sz="3200" b="1" smtClean="0">
                <a:solidFill>
                  <a:srgbClr val="660066"/>
                </a:solidFill>
                <a:latin typeface="Times New Roman" panose="02020603050405020304" pitchFamily="18" charset="0"/>
              </a:rPr>
              <a:t>số: 3 </a:t>
            </a:r>
            <a:r>
              <a:rPr lang="en-US" altLang="en-US" sz="3200" b="1">
                <a:solidFill>
                  <a:srgbClr val="660066"/>
                </a:solidFill>
                <a:latin typeface="Times New Roman" panose="02020603050405020304" pitchFamily="18" charset="0"/>
              </a:rPr>
              <a:t>lần</a:t>
            </a:r>
            <a:endParaRPr lang="en-US" sz="3200">
              <a:solidFill>
                <a:srgbClr val="66006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28640" y="3138974"/>
            <a:ext cx="6487160" cy="3084601"/>
            <a:chOff x="5628640" y="3138974"/>
            <a:chExt cx="6487160" cy="3084601"/>
          </a:xfrm>
        </p:grpSpPr>
        <p:sp>
          <p:nvSpPr>
            <p:cNvPr id="5190" name="Line 70"/>
            <p:cNvSpPr>
              <a:spLocks noChangeShapeType="1"/>
            </p:cNvSpPr>
            <p:nvPr/>
          </p:nvSpPr>
          <p:spPr bwMode="auto">
            <a:xfrm flipH="1" flipV="1">
              <a:off x="5638800" y="3138974"/>
              <a:ext cx="0" cy="308460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70"/>
            <p:cNvSpPr>
              <a:spLocks noChangeShapeType="1"/>
            </p:cNvSpPr>
            <p:nvPr/>
          </p:nvSpPr>
          <p:spPr bwMode="auto">
            <a:xfrm flipV="1">
              <a:off x="5628640" y="6223573"/>
              <a:ext cx="6487160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685800" y="2895600"/>
            <a:ext cx="93636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3962400" y="3715540"/>
            <a:ext cx="5613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B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52" name="Text Box 38"/>
          <p:cNvSpPr txBox="1">
            <a:spLocks noChangeArrowheads="1"/>
          </p:cNvSpPr>
          <p:nvPr/>
        </p:nvSpPr>
        <p:spPr bwMode="auto">
          <a:xfrm>
            <a:off x="1676400" y="4494238"/>
            <a:ext cx="647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D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grpSp>
        <p:nvGrpSpPr>
          <p:cNvPr id="58" name="Group 45"/>
          <p:cNvGrpSpPr>
            <a:grpSpLocks/>
          </p:cNvGrpSpPr>
          <p:nvPr/>
        </p:nvGrpSpPr>
        <p:grpSpPr bwMode="auto">
          <a:xfrm>
            <a:off x="756282" y="3893210"/>
            <a:ext cx="990603" cy="514411"/>
            <a:chOff x="720" y="2880"/>
            <a:chExt cx="432" cy="96"/>
          </a:xfrm>
        </p:grpSpPr>
        <p:sp>
          <p:nvSpPr>
            <p:cNvPr id="59" name="Line 46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47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48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45"/>
          <p:cNvGrpSpPr>
            <a:grpSpLocks/>
          </p:cNvGrpSpPr>
          <p:nvPr/>
        </p:nvGrpSpPr>
        <p:grpSpPr bwMode="auto">
          <a:xfrm>
            <a:off x="1741170" y="3905268"/>
            <a:ext cx="990603" cy="514411"/>
            <a:chOff x="720" y="2880"/>
            <a:chExt cx="432" cy="96"/>
          </a:xfrm>
        </p:grpSpPr>
        <p:sp>
          <p:nvSpPr>
            <p:cNvPr id="63" name="Line 46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7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8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45"/>
          <p:cNvGrpSpPr>
            <a:grpSpLocks/>
          </p:cNvGrpSpPr>
          <p:nvPr/>
        </p:nvGrpSpPr>
        <p:grpSpPr bwMode="auto">
          <a:xfrm>
            <a:off x="2746073" y="3893209"/>
            <a:ext cx="990603" cy="514411"/>
            <a:chOff x="720" y="2880"/>
            <a:chExt cx="432" cy="96"/>
          </a:xfrm>
        </p:grpSpPr>
        <p:sp>
          <p:nvSpPr>
            <p:cNvPr id="67" name="Line 46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48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662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58" grpId="0"/>
      <p:bldP spid="5159" grpId="0"/>
      <p:bldP spid="5163" grpId="0"/>
      <p:bldP spid="5164" grpId="0"/>
      <p:bldP spid="5191" grpId="0"/>
      <p:bldP spid="5192" grpId="0"/>
      <p:bldP spid="5197" grpId="0" animBg="1"/>
      <p:bldP spid="2" grpId="0"/>
      <p:bldP spid="4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Pictures\Saved Pictures\Millions of PNG Images, Backgrounds and Vectors for Free Download _ Pngtree.jpg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786"/>
            <a:ext cx="12192000" cy="68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114392" y="990600"/>
            <a:ext cx="5925208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3962400"/>
            <a:ext cx="6032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652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019800" y="2514601"/>
            <a:ext cx="4038600" cy="1311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CÁ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3276600" y="-457200"/>
            <a:ext cx="6934200" cy="1801813"/>
            <a:chOff x="672" y="0"/>
            <a:chExt cx="4368" cy="1212"/>
          </a:xfrm>
        </p:grpSpPr>
        <p:pic>
          <p:nvPicPr>
            <p:cNvPr id="17413" name="Picture 4" descr="Picture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4368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 Box 5" descr="Canvas"/>
            <p:cNvSpPr txBox="1">
              <a:spLocks noChangeArrowheads="1"/>
            </p:cNvSpPr>
            <p:nvPr/>
          </p:nvSpPr>
          <p:spPr bwMode="auto">
            <a:xfrm>
              <a:off x="1425" y="615"/>
              <a:ext cx="2832" cy="435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TRÒ CHƠI  </a:t>
              </a:r>
              <a:endPara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415" name="Picture 6" descr="tux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28"/>
              <a:ext cx="57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2" name="Picture 7" descr="CAU C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03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6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  <p:bldP spid="1536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mfinange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4960"/>
            <a:ext cx="2467541" cy="342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ah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453302"/>
            <a:ext cx="3169609" cy="395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angelfish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81" y="2923345"/>
            <a:ext cx="2631169" cy="269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a-4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65" y="3581400"/>
            <a:ext cx="246413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382607Barres_saisons__3_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 descr="382607Barres_saisons__3_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019800"/>
            <a:ext cx="1219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143" b="99857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612" y="619760"/>
            <a:ext cx="2631169" cy="204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>
            <a:hlinkClick r:id="rId16" action="ppaction://hlinksldjump"/>
          </p:cNvPr>
          <p:cNvSpPr/>
          <p:nvPr/>
        </p:nvSpPr>
        <p:spPr>
          <a:xfrm>
            <a:off x="243170" y="5211792"/>
            <a:ext cx="1066800" cy="80010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456074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276600" y="3396952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648700" y="33147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2337" y="6721475"/>
            <a:ext cx="12226560" cy="20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7620" y="-1"/>
            <a:ext cx="1171578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lmfinange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" y="388301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6" name="Group 12"/>
          <p:cNvGrpSpPr>
            <a:grpSpLocks/>
          </p:cNvGrpSpPr>
          <p:nvPr/>
        </p:nvGrpSpPr>
        <p:grpSpPr bwMode="auto">
          <a:xfrm>
            <a:off x="3581400" y="4648200"/>
            <a:ext cx="3581400" cy="1981200"/>
            <a:chOff x="1632" y="2976"/>
            <a:chExt cx="2256" cy="1248"/>
          </a:xfrm>
        </p:grpSpPr>
        <p:sp>
          <p:nvSpPr>
            <p:cNvPr id="19470" name="AutoShape 13"/>
            <p:cNvSpPr>
              <a:spLocks noChangeArrowheads="1"/>
            </p:cNvSpPr>
            <p:nvPr/>
          </p:nvSpPr>
          <p:spPr bwMode="auto">
            <a:xfrm>
              <a:off x="1632" y="2976"/>
              <a:ext cx="2256" cy="1248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1" name="Text Box 14"/>
            <p:cNvSpPr txBox="1">
              <a:spLocks noChangeArrowheads="1"/>
            </p:cNvSpPr>
            <p:nvPr/>
          </p:nvSpPr>
          <p:spPr bwMode="auto">
            <a:xfrm>
              <a:off x="2256" y="3408"/>
              <a:ext cx="912" cy="44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FFFF00"/>
                  </a:solidFill>
                  <a:latin typeface="VNI-Times" panose="020B0604020202020204" pitchFamily="2" charset="0"/>
                </a:rPr>
                <a:t>3 </a:t>
              </a:r>
              <a:r>
                <a:rPr lang="en-US" altLang="en-US" sz="4000" b="1" dirty="0" err="1">
                  <a:solidFill>
                    <a:srgbClr val="FFFF00"/>
                  </a:solidFill>
                  <a:latin typeface="VNI-Times" panose="020B0604020202020204" pitchFamily="2" charset="0"/>
                </a:rPr>
                <a:t>lần</a:t>
              </a:r>
              <a:endParaRPr lang="en-US" altLang="en-US" sz="4000" b="1" dirty="0">
                <a:solidFill>
                  <a:srgbClr val="FFFF00"/>
                </a:solidFill>
                <a:latin typeface="VNI-Times" panose="020B0604020202020204" pitchFamily="2" charset="0"/>
              </a:endParaRPr>
            </a:p>
          </p:txBody>
        </p:sp>
      </p:grpSp>
      <p:grpSp>
        <p:nvGrpSpPr>
          <p:cNvPr id="21" name="Group 89"/>
          <p:cNvGrpSpPr>
            <a:grpSpLocks/>
          </p:cNvGrpSpPr>
          <p:nvPr/>
        </p:nvGrpSpPr>
        <p:grpSpPr bwMode="auto">
          <a:xfrm>
            <a:off x="3101976" y="2667001"/>
            <a:ext cx="2765425" cy="344487"/>
            <a:chOff x="115608" y="2099441"/>
            <a:chExt cx="2765977" cy="344214"/>
          </a:xfrm>
        </p:grpSpPr>
        <p:grpSp>
          <p:nvGrpSpPr>
            <p:cNvPr id="22" name="Group 7"/>
            <p:cNvGrpSpPr>
              <a:grpSpLocks/>
            </p:cNvGrpSpPr>
            <p:nvPr/>
          </p:nvGrpSpPr>
          <p:grpSpPr bwMode="auto">
            <a:xfrm>
              <a:off x="115608" y="2099441"/>
              <a:ext cx="803166" cy="344214"/>
              <a:chOff x="762000" y="2667000"/>
              <a:chExt cx="533400" cy="228600"/>
            </a:xfrm>
          </p:grpSpPr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762000" y="2667000"/>
                <a:ext cx="228828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1066752" y="2667000"/>
                <a:ext cx="228827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1097013" y="2099441"/>
              <a:ext cx="803166" cy="344214"/>
              <a:chOff x="762000" y="2667000"/>
              <a:chExt cx="533400" cy="228600"/>
            </a:xfrm>
          </p:grpSpPr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761911" y="2667000"/>
                <a:ext cx="228828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1066663" y="2667000"/>
                <a:ext cx="228827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24" name="Group 11"/>
            <p:cNvGrpSpPr>
              <a:grpSpLocks/>
            </p:cNvGrpSpPr>
            <p:nvPr/>
          </p:nvGrpSpPr>
          <p:grpSpPr bwMode="auto">
            <a:xfrm>
              <a:off x="2078419" y="2099441"/>
              <a:ext cx="803166" cy="344214"/>
              <a:chOff x="762000" y="2667000"/>
              <a:chExt cx="533400" cy="228600"/>
            </a:xfrm>
          </p:grpSpPr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761821" y="2667000"/>
                <a:ext cx="228828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1066573" y="2667000"/>
                <a:ext cx="228827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3063875" y="3316288"/>
            <a:ext cx="723900" cy="344487"/>
            <a:chOff x="4045165" y="2099441"/>
            <a:chExt cx="723994" cy="344794"/>
          </a:xfrm>
          <a:noFill/>
        </p:grpSpPr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4045165" y="2099441"/>
              <a:ext cx="344533" cy="344794"/>
            </a:xfrm>
            <a:prstGeom prst="ellipse">
              <a:avLst/>
            </a:prstGeom>
            <a:grpFill/>
            <a:ln w="25400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424627" y="2099441"/>
              <a:ext cx="344532" cy="344794"/>
            </a:xfrm>
            <a:prstGeom prst="ellipse">
              <a:avLst/>
            </a:prstGeom>
            <a:grpFill/>
            <a:ln w="25400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603850" y="529443"/>
            <a:ext cx="102149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Text Box 63"/>
          <p:cNvSpPr txBox="1">
            <a:spLocks noChangeArrowheads="1"/>
          </p:cNvSpPr>
          <p:nvPr/>
        </p:nvSpPr>
        <p:spPr bwMode="auto">
          <a:xfrm>
            <a:off x="1905000" y="3962401"/>
            <a:ext cx="701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: 2 = 3(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6399632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90900" y="33147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585199" y="33655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3" y="6751108"/>
            <a:ext cx="11747495" cy="19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1" y="-21802"/>
            <a:ext cx="11747497" cy="19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cah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95698"/>
            <a:ext cx="1282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3791527" y="4270375"/>
            <a:ext cx="3581400" cy="1981200"/>
            <a:chOff x="1712" y="2762"/>
            <a:chExt cx="2256" cy="1248"/>
          </a:xfrm>
        </p:grpSpPr>
        <p:sp>
          <p:nvSpPr>
            <p:cNvPr id="20492" name="AutoShape 25"/>
            <p:cNvSpPr>
              <a:spLocks noChangeArrowheads="1"/>
            </p:cNvSpPr>
            <p:nvPr/>
          </p:nvSpPr>
          <p:spPr bwMode="auto">
            <a:xfrm>
              <a:off x="1712" y="2762"/>
              <a:ext cx="2256" cy="1248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93" name="Text Box 26"/>
            <p:cNvSpPr txBox="1">
              <a:spLocks noChangeArrowheads="1"/>
            </p:cNvSpPr>
            <p:nvPr/>
          </p:nvSpPr>
          <p:spPr bwMode="auto">
            <a:xfrm>
              <a:off x="2384" y="3165"/>
              <a:ext cx="912" cy="44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FFFF00"/>
                  </a:solidFill>
                  <a:latin typeface="VNI-Times" panose="020B0604020202020204" pitchFamily="2" charset="0"/>
                </a:rPr>
                <a:t>2 </a:t>
              </a:r>
              <a:r>
                <a:rPr lang="en-US" altLang="en-US" sz="4000" b="1" dirty="0" err="1">
                  <a:solidFill>
                    <a:srgbClr val="FFFF00"/>
                  </a:solidFill>
                  <a:latin typeface="VNI-Times" panose="020B0604020202020204" pitchFamily="2" charset="0"/>
                </a:rPr>
                <a:t>lần</a:t>
              </a:r>
              <a:endParaRPr lang="en-US" altLang="en-US" sz="4000" b="1" dirty="0">
                <a:solidFill>
                  <a:srgbClr val="FFFF00"/>
                </a:solidFill>
                <a:latin typeface="VNI-Times" panose="020B0604020202020204" pitchFamily="2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600200" y="152400"/>
            <a:ext cx="10274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1" name="Group 90"/>
          <p:cNvGrpSpPr>
            <a:grpSpLocks/>
          </p:cNvGrpSpPr>
          <p:nvPr/>
        </p:nvGrpSpPr>
        <p:grpSpPr bwMode="auto">
          <a:xfrm>
            <a:off x="3587749" y="2057401"/>
            <a:ext cx="1670050" cy="674687"/>
            <a:chOff x="3209593" y="2067910"/>
            <a:chExt cx="1670267" cy="675288"/>
          </a:xfrm>
        </p:grpSpPr>
        <p:grpSp>
          <p:nvGrpSpPr>
            <p:cNvPr id="32" name="Group 36"/>
            <p:cNvGrpSpPr>
              <a:grpSpLocks/>
            </p:cNvGrpSpPr>
            <p:nvPr/>
          </p:nvGrpSpPr>
          <p:grpSpPr bwMode="auto">
            <a:xfrm>
              <a:off x="3209593" y="2067910"/>
              <a:ext cx="724336" cy="675288"/>
              <a:chOff x="4045165" y="2099441"/>
              <a:chExt cx="724336" cy="675288"/>
            </a:xfrm>
          </p:grpSpPr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4248391" y="2429935"/>
                <a:ext cx="342945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4045165" y="2099441"/>
                <a:ext cx="344533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4424627" y="2099441"/>
                <a:ext cx="344532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33" name="Group 37"/>
            <p:cNvGrpSpPr>
              <a:grpSpLocks/>
            </p:cNvGrpSpPr>
            <p:nvPr/>
          </p:nvGrpSpPr>
          <p:grpSpPr bwMode="auto">
            <a:xfrm>
              <a:off x="4155524" y="2067910"/>
              <a:ext cx="724336" cy="675288"/>
              <a:chOff x="4045165" y="2099441"/>
              <a:chExt cx="724336" cy="675288"/>
            </a:xfrm>
          </p:grpSpPr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4248733" y="2429935"/>
                <a:ext cx="342945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5" name="Oval 34"/>
              <p:cNvSpPr>
                <a:spLocks noChangeArrowheads="1"/>
              </p:cNvSpPr>
              <p:nvPr/>
            </p:nvSpPr>
            <p:spPr bwMode="auto">
              <a:xfrm>
                <a:off x="4045507" y="2099441"/>
                <a:ext cx="344533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4424969" y="2099441"/>
                <a:ext cx="344532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40" name="Group 36"/>
          <p:cNvGrpSpPr>
            <a:grpSpLocks/>
          </p:cNvGrpSpPr>
          <p:nvPr/>
        </p:nvGrpSpPr>
        <p:grpSpPr bwMode="auto">
          <a:xfrm>
            <a:off x="3581400" y="2847975"/>
            <a:ext cx="724242" cy="674687"/>
            <a:chOff x="4045165" y="2099441"/>
            <a:chExt cx="724336" cy="675288"/>
          </a:xfrm>
          <a:noFill/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4248391" y="2429935"/>
              <a:ext cx="342945" cy="344794"/>
            </a:xfrm>
            <a:prstGeom prst="ellipse">
              <a:avLst/>
            </a:prstGeom>
            <a:grpFill/>
            <a:ln w="25400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4045165" y="2099441"/>
              <a:ext cx="344533" cy="344794"/>
            </a:xfrm>
            <a:prstGeom prst="ellipse">
              <a:avLst/>
            </a:prstGeom>
            <a:grpFill/>
            <a:ln w="25400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4424627" y="2099441"/>
              <a:ext cx="344532" cy="344794"/>
            </a:xfrm>
            <a:prstGeom prst="ellipse">
              <a:avLst/>
            </a:prstGeom>
            <a:grpFill/>
            <a:ln w="25400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44" name="Text Box 178"/>
          <p:cNvSpPr txBox="1">
            <a:spLocks noChangeArrowheads="1"/>
          </p:cNvSpPr>
          <p:nvPr/>
        </p:nvSpPr>
        <p:spPr bwMode="auto">
          <a:xfrm>
            <a:off x="1600200" y="3687762"/>
            <a:ext cx="678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: 6 : 3 = 2(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4668974"/>
      </p:ext>
    </p:extLst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286125" y="332951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648700" y="33147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9076" y="6649391"/>
            <a:ext cx="11744324" cy="1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9076" y="-1"/>
            <a:ext cx="11744324" cy="1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3810000" y="4281488"/>
            <a:ext cx="3276600" cy="1981200"/>
            <a:chOff x="1632" y="2601"/>
            <a:chExt cx="2256" cy="1248"/>
          </a:xfrm>
        </p:grpSpPr>
        <p:sp>
          <p:nvSpPr>
            <p:cNvPr id="22542" name="AutoShape 24"/>
            <p:cNvSpPr>
              <a:spLocks noChangeArrowheads="1"/>
            </p:cNvSpPr>
            <p:nvPr/>
          </p:nvSpPr>
          <p:spPr bwMode="auto">
            <a:xfrm>
              <a:off x="1632" y="2601"/>
              <a:ext cx="2256" cy="1248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543" name="Text Box 25"/>
            <p:cNvSpPr txBox="1">
              <a:spLocks noChangeArrowheads="1"/>
            </p:cNvSpPr>
            <p:nvPr/>
          </p:nvSpPr>
          <p:spPr bwMode="auto">
            <a:xfrm>
              <a:off x="2231" y="3002"/>
              <a:ext cx="1002" cy="44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FF00"/>
                  </a:solidFill>
                  <a:latin typeface="VNI-Times" panose="020B0604020202020204" pitchFamily="2" charset="0"/>
                </a:rPr>
                <a:t>4 </a:t>
              </a:r>
              <a:r>
                <a:rPr lang="en-US" altLang="en-US" sz="4000" b="1" dirty="0" err="1">
                  <a:solidFill>
                    <a:srgbClr val="FFFF00"/>
                  </a:solidFill>
                  <a:latin typeface="VNI-Times" panose="020B0604020202020204" pitchFamily="2" charset="0"/>
                </a:rPr>
                <a:t>lần</a:t>
              </a:r>
              <a:endParaRPr lang="en-US" altLang="en-US" sz="4000" b="1" dirty="0">
                <a:solidFill>
                  <a:srgbClr val="FFFF00"/>
                </a:solidFill>
                <a:latin typeface="VNI-Times" panose="020B0604020202020204" pitchFamily="2" charset="0"/>
              </a:endParaRPr>
            </a:p>
          </p:txBody>
        </p:sp>
      </p:grpSp>
      <p:sp>
        <p:nvSpPr>
          <p:cNvPr id="31" name="Text Box 179"/>
          <p:cNvSpPr txBox="1">
            <a:spLocks noChangeArrowheads="1"/>
          </p:cNvSpPr>
          <p:nvPr/>
        </p:nvSpPr>
        <p:spPr bwMode="auto">
          <a:xfrm>
            <a:off x="1981200" y="3696804"/>
            <a:ext cx="7772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: 16 : 4 = 4(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52600" y="208755"/>
            <a:ext cx="10031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17" name="Group 91"/>
          <p:cNvGrpSpPr>
            <a:grpSpLocks/>
          </p:cNvGrpSpPr>
          <p:nvPr/>
        </p:nvGrpSpPr>
        <p:grpSpPr bwMode="auto">
          <a:xfrm>
            <a:off x="2819400" y="1981201"/>
            <a:ext cx="3316288" cy="722313"/>
            <a:chOff x="5779373" y="2067910"/>
            <a:chExt cx="3317329" cy="722586"/>
          </a:xfrm>
        </p:grpSpPr>
        <p:grpSp>
          <p:nvGrpSpPr>
            <p:cNvPr id="18" name="Group 65"/>
            <p:cNvGrpSpPr>
              <a:grpSpLocks/>
            </p:cNvGrpSpPr>
            <p:nvPr/>
          </p:nvGrpSpPr>
          <p:grpSpPr bwMode="auto">
            <a:xfrm>
              <a:off x="5779373" y="2067910"/>
              <a:ext cx="724336" cy="722586"/>
              <a:chOff x="6189276" y="2067910"/>
              <a:chExt cx="724336" cy="722586"/>
            </a:xfrm>
          </p:grpSpPr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6189276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6568808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6189276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6568808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19" name="Group 66"/>
            <p:cNvGrpSpPr>
              <a:grpSpLocks/>
            </p:cNvGrpSpPr>
            <p:nvPr/>
          </p:nvGrpSpPr>
          <p:grpSpPr bwMode="auto">
            <a:xfrm>
              <a:off x="6643704" y="2067910"/>
              <a:ext cx="724336" cy="722586"/>
              <a:chOff x="6189276" y="2067910"/>
              <a:chExt cx="724336" cy="722586"/>
            </a:xfrm>
          </p:grpSpPr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6188816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6568348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6188816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5" name="Oval 34"/>
              <p:cNvSpPr>
                <a:spLocks noChangeArrowheads="1"/>
              </p:cNvSpPr>
              <p:nvPr/>
            </p:nvSpPr>
            <p:spPr bwMode="auto">
              <a:xfrm>
                <a:off x="6568348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20" name="Group 71"/>
            <p:cNvGrpSpPr>
              <a:grpSpLocks/>
            </p:cNvGrpSpPr>
            <p:nvPr/>
          </p:nvGrpSpPr>
          <p:grpSpPr bwMode="auto">
            <a:xfrm>
              <a:off x="7508035" y="2067910"/>
              <a:ext cx="724336" cy="722586"/>
              <a:chOff x="6189276" y="2067910"/>
              <a:chExt cx="724336" cy="722586"/>
            </a:xfrm>
          </p:grpSpPr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6189944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6569475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6189944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6569475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21" name="Group 76"/>
            <p:cNvGrpSpPr>
              <a:grpSpLocks/>
            </p:cNvGrpSpPr>
            <p:nvPr/>
          </p:nvGrpSpPr>
          <p:grpSpPr bwMode="auto">
            <a:xfrm>
              <a:off x="8372366" y="2067910"/>
              <a:ext cx="724336" cy="722586"/>
              <a:chOff x="6189276" y="2067910"/>
              <a:chExt cx="724336" cy="722586"/>
            </a:xfrm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6189485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6569016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6189485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6569016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40" name="Group 36"/>
          <p:cNvGrpSpPr>
            <a:grpSpLocks/>
          </p:cNvGrpSpPr>
          <p:nvPr/>
        </p:nvGrpSpPr>
        <p:grpSpPr bwMode="auto">
          <a:xfrm>
            <a:off x="2819400" y="2819401"/>
            <a:ext cx="723900" cy="344487"/>
            <a:chOff x="4045165" y="2099441"/>
            <a:chExt cx="723994" cy="344794"/>
          </a:xfrm>
          <a:noFill/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4045165" y="2099441"/>
              <a:ext cx="344533" cy="344794"/>
            </a:xfrm>
            <a:prstGeom prst="ellipse">
              <a:avLst/>
            </a:prstGeom>
            <a:grpFill/>
            <a:ln w="25400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4424627" y="2099441"/>
              <a:ext cx="344532" cy="344794"/>
            </a:xfrm>
            <a:prstGeom prst="ellipse">
              <a:avLst/>
            </a:prstGeom>
            <a:grpFill/>
            <a:ln w="25400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2819400" y="3160714"/>
            <a:ext cx="342900" cy="344487"/>
          </a:xfrm>
          <a:prstGeom prst="ellips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3200400" y="3160714"/>
            <a:ext cx="342900" cy="344487"/>
          </a:xfrm>
          <a:prstGeom prst="ellips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43" b="99857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0" y="298302"/>
            <a:ext cx="1258816" cy="97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490947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289300" y="32766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623299" y="332486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angelfish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79401"/>
            <a:ext cx="104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Group 13"/>
          <p:cNvGrpSpPr>
            <a:grpSpLocks/>
          </p:cNvGrpSpPr>
          <p:nvPr/>
        </p:nvGrpSpPr>
        <p:grpSpPr bwMode="auto">
          <a:xfrm>
            <a:off x="4083050" y="3124200"/>
            <a:ext cx="3581400" cy="1981200"/>
            <a:chOff x="1612" y="1968"/>
            <a:chExt cx="2256" cy="1248"/>
          </a:xfrm>
        </p:grpSpPr>
        <p:sp>
          <p:nvSpPr>
            <p:cNvPr id="21517" name="AutoShape 14"/>
            <p:cNvSpPr>
              <a:spLocks noChangeArrowheads="1"/>
            </p:cNvSpPr>
            <p:nvPr/>
          </p:nvSpPr>
          <p:spPr bwMode="auto">
            <a:xfrm>
              <a:off x="1612" y="1968"/>
              <a:ext cx="2256" cy="1248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18" name="Text Box 15"/>
            <p:cNvSpPr txBox="1">
              <a:spLocks noChangeArrowheads="1"/>
            </p:cNvSpPr>
            <p:nvPr/>
          </p:nvSpPr>
          <p:spPr bwMode="auto">
            <a:xfrm>
              <a:off x="2236" y="2400"/>
              <a:ext cx="1056" cy="44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b="1">
                  <a:solidFill>
                    <a:srgbClr val="FFFF00"/>
                  </a:solidFill>
                  <a:latin typeface="VNI-Times" panose="020B0604020202020204" pitchFamily="2" charset="0"/>
                </a:rPr>
                <a:t>3 </a:t>
              </a:r>
              <a:r>
                <a:rPr lang="en-US" altLang="en-US" sz="4000" b="1" dirty="0" err="1">
                  <a:solidFill>
                    <a:srgbClr val="FFFF00"/>
                  </a:solidFill>
                  <a:latin typeface="VNI-Times" panose="020B0604020202020204" pitchFamily="2" charset="0"/>
                </a:rPr>
                <a:t>lần</a:t>
              </a:r>
              <a:endParaRPr lang="en-US" altLang="en-US" sz="4000" b="1" dirty="0">
                <a:solidFill>
                  <a:srgbClr val="FFFF00"/>
                </a:solidFill>
                <a:latin typeface="VNI-Times" panose="020B0604020202020204" pitchFamily="2" charset="0"/>
              </a:endParaRPr>
            </a:p>
          </p:txBody>
        </p:sp>
      </p:grpSp>
      <p:sp>
        <p:nvSpPr>
          <p:cNvPr id="19" name="Text Box 176"/>
          <p:cNvSpPr txBox="1">
            <a:spLocks noChangeArrowheads="1"/>
          </p:cNvSpPr>
          <p:nvPr/>
        </p:nvSpPr>
        <p:spPr bwMode="auto">
          <a:xfrm>
            <a:off x="1828801" y="279401"/>
            <a:ext cx="101091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Text Box 178"/>
          <p:cNvSpPr txBox="1">
            <a:spLocks noChangeArrowheads="1"/>
          </p:cNvSpPr>
          <p:nvPr/>
        </p:nvSpPr>
        <p:spPr bwMode="auto">
          <a:xfrm>
            <a:off x="1828801" y="2145228"/>
            <a:ext cx="7106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: 18 : 6 = 3(</a:t>
            </a:r>
            <a:r>
              <a:rPr lang="en-US" sz="4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0730132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Glass Lay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1844</TotalTime>
  <Words>686</Words>
  <Application>Microsoft Office PowerPoint</Application>
  <PresentationFormat>Custom</PresentationFormat>
  <Paragraphs>104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Glass Layers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Windows User</cp:lastModifiedBy>
  <cp:revision>180</cp:revision>
  <dcterms:created xsi:type="dcterms:W3CDTF">2010-08-26T14:12:46Z</dcterms:created>
  <dcterms:modified xsi:type="dcterms:W3CDTF">2021-12-04T23:55:39Z</dcterms:modified>
</cp:coreProperties>
</file>